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7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0" r:id="rId16"/>
    <p:sldId id="269" r:id="rId17"/>
    <p:sldId id="273" r:id="rId18"/>
    <p:sldId id="276" r:id="rId19"/>
    <p:sldId id="274" r:id="rId20"/>
    <p:sldId id="275" r:id="rId21"/>
    <p:sldId id="278" r:id="rId22"/>
    <p:sldId id="281" r:id="rId23"/>
    <p:sldId id="282" r:id="rId24"/>
    <p:sldId id="284" r:id="rId25"/>
    <p:sldId id="280" r:id="rId26"/>
    <p:sldId id="283" r:id="rId27"/>
    <p:sldId id="300" r:id="rId28"/>
    <p:sldId id="279" r:id="rId29"/>
    <p:sldId id="29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7" r:id="rId42"/>
    <p:sldId id="298" r:id="rId43"/>
    <p:sldId id="296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506" autoAdjust="0"/>
  </p:normalViewPr>
  <p:slideViewPr>
    <p:cSldViewPr snapToGrid="0">
      <p:cViewPr varScale="1">
        <p:scale>
          <a:sx n="55" d="100"/>
          <a:sy n="55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3EBC5-8AB6-4718-BF4F-46BD140C332C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F1AEA-4D25-4722-AFA6-654E8E94F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72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82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MRF is a generative model</a:t>
            </a:r>
            <a:r>
              <a:rPr lang="en-US" altLang="zh-CN" i="1" dirty="0" smtClean="0"/>
              <a:t>(Two-step)</a:t>
            </a:r>
          </a:p>
          <a:p>
            <a:pPr lvl="1"/>
            <a:r>
              <a:rPr lang="en-US" altLang="zh-CN" dirty="0" smtClean="0"/>
              <a:t>Infer likelihood               and prior </a:t>
            </a:r>
          </a:p>
          <a:p>
            <a:pPr lvl="1"/>
            <a:r>
              <a:rPr lang="en-US" altLang="zh-CN" dirty="0" smtClean="0"/>
              <a:t>Then use Bayes theorem to determine posterior</a:t>
            </a:r>
          </a:p>
          <a:p>
            <a:r>
              <a:rPr lang="en-US" altLang="zh-CN" dirty="0" smtClean="0"/>
              <a:t>CRF is a discriminative </a:t>
            </a:r>
            <a:r>
              <a:rPr lang="en-US" altLang="zh-CN" dirty="0" smtClean="0"/>
              <a:t>model(One-step</a:t>
            </a:r>
            <a:r>
              <a:rPr lang="en-US" altLang="zh-CN" baseline="0" dirty="0" smtClean="0"/>
              <a:t>): </a:t>
            </a:r>
            <a:r>
              <a:rPr lang="en-US" altLang="zh-CN" dirty="0" smtClean="0"/>
              <a:t>Directly </a:t>
            </a:r>
            <a:r>
              <a:rPr lang="en-US" altLang="zh-CN" dirty="0" smtClean="0"/>
              <a:t>infer posterior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11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^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di;a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corresponds to the probability of class a being present at a pixel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computed as in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superpixel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section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term is the basic loss, the second term is local consistency</a:t>
            </a:r>
          </a:p>
          <a:p>
            <a:r>
              <a:rPr lang="en-US" altLang="zh-CN" dirty="0" smtClean="0"/>
              <a:t>Standard CRFs [11] employ two forms of feature functions, which would be defined in a 2D image as follows: state feature functions, f(li , </a:t>
            </a:r>
            <a:r>
              <a:rPr lang="en-US" altLang="zh-CN" dirty="0" err="1" smtClean="0"/>
              <a:t>X,i</a:t>
            </a:r>
            <a:r>
              <a:rPr lang="en-US" altLang="zh-CN" dirty="0" smtClean="0"/>
              <a:t>), of the label at a site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and the observed image; and transition feature functions f(li , </a:t>
            </a:r>
            <a:r>
              <a:rPr lang="en-US" altLang="zh-CN" dirty="0" err="1" smtClean="0"/>
              <a:t>lj</a:t>
            </a:r>
            <a:r>
              <a:rPr lang="en-US" altLang="zh-CN" dirty="0" smtClean="0"/>
              <a:t> , </a:t>
            </a:r>
            <a:r>
              <a:rPr lang="en-US" altLang="zh-CN" dirty="0" err="1" smtClean="0"/>
              <a:t>X,i</a:t>
            </a:r>
            <a:r>
              <a:rPr lang="en-US" altLang="zh-CN" dirty="0" smtClean="0"/>
              <a:t>), of the image and labels at site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and a neighboring site j in the image.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26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above two strategies are based on an arbitrary segmentation of the image,</a:t>
            </a:r>
            <a:r>
              <a:rPr lang="zh-CN" altLang="en-US" baseline="0" dirty="0" smtClean="0"/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typically decomposes it into segments that are too small or, more rarely, too large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43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hierarchy of segmentations that can be represented as a tree T.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 segmentation generates a tree: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process produces a tree of regions, where the leaves are the initial elements of P0, the root is the entire image,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regions are ordered by the inclusion relation.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27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 segmentation generates a tree: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process produces a tree of regions, where the leaves are the initial elements of pixels, the root is the entire image,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regions are ordered by the inclusion relation.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Then the key</a:t>
            </a:r>
            <a:r>
              <a:rPr lang="en-US" altLang="zh-CN" baseline="0" dirty="0" smtClean="0"/>
              <a:t> problem is to how to measure which component is chosen: we need measurement, it is purity in a component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53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 we have predictions</a:t>
            </a:r>
            <a:r>
              <a:rPr lang="en-US" altLang="zh-CN" baseline="0" dirty="0" smtClean="0"/>
              <a:t> on each pixel on a component, then we can compute the entropy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70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 segmentation generates a tree: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process produces a tree of regions, where the leaves are the initial elements of P0, the root is the entire image,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regions are ordered by the inclusion relation.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474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 labeling strategy from the features: Using a family of segmentations as described in Section 4.3. In this figure, the family of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segmentations is a segmentation tree. The segment associated with each node in the tree is encoded by a spatial grid of feature vectors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pooled in the segment’s region. A classifier is then applied to all the aggregated feature grids to produce a histogram of categories, the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entropy of which measures the “impurity” of the segment. Each pixel is then labeled by the minimally impure node above it, which is the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 that best “explains” the pixel.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355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Note, </a:t>
            </a:r>
            <a:r>
              <a:rPr lang="en-US" altLang="zh-CN" dirty="0" err="1" smtClean="0"/>
              <a:t>gpb</a:t>
            </a:r>
            <a:r>
              <a:rPr lang="en-US" altLang="zh-CN" dirty="0" smtClean="0"/>
              <a:t> is the name of hierarchical segmentation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Multi-scale network</a:t>
            </a:r>
            <a:r>
              <a:rPr lang="en-US" altLang="zh-CN" baseline="0" dirty="0" smtClean="0"/>
              <a:t> is much better than single-scale network</a:t>
            </a:r>
          </a:p>
          <a:p>
            <a:endParaRPr lang="en-US" altLang="zh-CN" baseline="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[30] is A Pylon Model for Semantic Segmentation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49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multiscale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 is trained using two sampling methods: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denotes balanced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frequencies,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notes natural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frequencies. We compare the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of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multiscale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 with the raw (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pixelwise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classifier,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Felzenszwalb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al.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superpixels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[11] (one level), and our optimal cover applied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stack of 10 levels of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Felzenszwalb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superpixels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Note: The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threshold for the single level was picked to yield the best results;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cover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finds the best combination of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superpixels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SIFT Flow and Barcelona datasets, they experimented with two sampling methods when learning the</a:t>
            </a:r>
          </a:p>
          <a:p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multiscale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features: respecting natural frequencies of classes, and balancing them so that an equal amount of each class is shown to the network.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55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28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multiscale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 is trained using two sampling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methods: 1 balanced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frequencies,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natural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frequencies. We compare the results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our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multiscale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 with the raw (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pixelwise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classifier,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Felzenszwalb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al.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superpixels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[11] (one level), and our optimal cover applied to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stack of 10 levels of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Felzenszwalb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superpixels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Note: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threshold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single level was picked to yield the best results; the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cover automatically finds the best combination of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superpixels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994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of results on the Stanford background dataset. (b), (d), and (f) Results with different labeling strategies, overlaid with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superpixels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(see Section 4.1), segments results of a threshold in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gPb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hierarchy [1], and segments recovered by the maximum purity approach with an optimal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cover (see Section 4.3). The result (c) is obtained with a CRF on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superpixels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shown in (d), as described in Section 4.2.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492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results using our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multiscale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ConvNet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 flat CRF on the Stanford background dataset.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51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 results achieved on the SIFT Flow dataset.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723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Feeding the system with a wide contextual window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critical to the quality of the results. The numbers in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1 show a dramatic improvement in the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of the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multiscale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ConvNet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over the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scale version.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025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This seems to suggest that the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is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limited by the quality of the labeling or the quality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506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This is demonstrated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FPGA implementation [9], [10] of the feature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extraction scheme presented in this paper that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in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an image resolution of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320x240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segmentation hypotheses, rather than by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quality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contextual consistency system or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inference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algorithm.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3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10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4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output sees a large input context:</a:t>
            </a:r>
          </a:p>
          <a:p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46x46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 at full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rez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92x92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.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rez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altLang="zh-CN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184x184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.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rez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[7x7conv]-&gt;[2x2pool]-&gt;[7x7conv]-&gt;[2x2pool]-&gt;[7x7conv]-&gt;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Trained supervised on fully-labeled images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8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Bank of images as 3D arrays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The maps of the pyramid computed using scaling/normalization function: </a:t>
            </a:r>
            <a:r>
              <a:rPr lang="pt-BR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gs, Xs</a:t>
            </a:r>
            <a:r>
              <a:rPr lang="pt-BR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pt-BR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gs</a:t>
            </a:r>
            <a:r>
              <a:rPr lang="pt-BR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</a:t>
            </a:r>
            <a:r>
              <a:rPr lang="pt-BR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pt-BR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∀</a:t>
            </a:r>
            <a:r>
              <a:rPr lang="pt-BR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pt-BR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∈1,... </a:t>
            </a:r>
            <a:r>
              <a:rPr lang="pt-BR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For network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layers where the vector of hidden units at layer l is </a:t>
            </a:r>
            <a:r>
              <a:rPr lang="pl-PL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</a:t>
            </a:r>
            <a:r>
              <a:rPr lang="pl-PL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</a:t>
            </a:r>
            <a:r>
              <a:rPr lang="pl-PL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 ;</a:t>
            </a:r>
            <a:r>
              <a:rPr lang="pl-PL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θ</a:t>
            </a:r>
            <a:r>
              <a:rPr lang="pl-PL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pl-PL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)=</a:t>
            </a:r>
            <a:r>
              <a:rPr lang="pl-PL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WLH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l-PL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pl-PL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the vector of hidden units at layer l is a result from a stream of convolution and pooling operations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The outputs of the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networks –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unsampled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und concatenated so as to produce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where is an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upsampling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function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79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19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internal difference of a component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difference between two components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threshold function is used to control the degree to which the difference between components must be larger than minimum internal difference.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06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F1AEA-4D25-4722-AFA6-654E8E94F8B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13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683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32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41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94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58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102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5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46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89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6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8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4DC50-4F6C-40A1-9370-90C756ADE987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5C8C2-CA94-4E19-9203-5CBA0D303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50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Learning Hierarchical Features for Scene Labeling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altLang="zh-CN" dirty="0" err="1" smtClean="0"/>
              <a:t>Cle’ment</a:t>
            </a:r>
            <a:r>
              <a:rPr lang="fr-FR" altLang="zh-CN" dirty="0" smtClean="0"/>
              <a:t> </a:t>
            </a:r>
            <a:r>
              <a:rPr lang="fr-FR" altLang="zh-CN" dirty="0" err="1"/>
              <a:t>Farabet</a:t>
            </a:r>
            <a:r>
              <a:rPr lang="fr-FR" altLang="zh-CN" dirty="0"/>
              <a:t>, Camille </a:t>
            </a:r>
            <a:r>
              <a:rPr lang="fr-FR" altLang="zh-CN" dirty="0" err="1"/>
              <a:t>Couprie</a:t>
            </a:r>
            <a:r>
              <a:rPr lang="fr-FR" altLang="zh-CN" dirty="0"/>
              <a:t>, Laurent </a:t>
            </a:r>
            <a:r>
              <a:rPr lang="fr-FR" altLang="zh-CN" dirty="0" err="1"/>
              <a:t>Najman</a:t>
            </a:r>
            <a:r>
              <a:rPr lang="fr-FR" altLang="zh-CN" dirty="0"/>
              <a:t>, and Yann </a:t>
            </a:r>
            <a:r>
              <a:rPr lang="fr-FR" altLang="zh-CN" dirty="0" err="1" smtClean="0"/>
              <a:t>LeCun</a:t>
            </a:r>
            <a:endParaRPr lang="fr-FR" altLang="zh-CN" dirty="0" smtClean="0"/>
          </a:p>
          <a:p>
            <a:r>
              <a:rPr lang="fr-FR" altLang="zh-CN" dirty="0" smtClean="0"/>
              <a:t> </a:t>
            </a:r>
            <a:r>
              <a:rPr lang="fr-FR" altLang="zh-CN" dirty="0" smtClean="0"/>
              <a:t>by Dong Nie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1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Multiscale</a:t>
            </a:r>
            <a:r>
              <a:rPr lang="en-US" altLang="zh-CN" dirty="0" smtClean="0"/>
              <a:t> CNN for scene parsing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95" y="2077244"/>
            <a:ext cx="7981950" cy="384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06" y="6428582"/>
            <a:ext cx="27527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5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Multiscale</a:t>
            </a:r>
            <a:r>
              <a:rPr lang="en-US" altLang="zh-CN" dirty="0" smtClean="0"/>
              <a:t> CNN for feature representation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060" y="1825625"/>
            <a:ext cx="659926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652" y="6465643"/>
            <a:ext cx="27527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96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Background/Motivation</a:t>
            </a:r>
          </a:p>
          <a:p>
            <a:r>
              <a:rPr lang="en-US" altLang="zh-CN" dirty="0" err="1"/>
              <a:t>Multiscale</a:t>
            </a:r>
            <a:r>
              <a:rPr lang="en-US" altLang="zh-CN" dirty="0"/>
              <a:t> CNN for feature representation and initial classification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Postprocessing</a:t>
            </a:r>
            <a:r>
              <a:rPr lang="en-US" altLang="zh-CN" dirty="0" smtClean="0">
                <a:solidFill>
                  <a:srgbClr val="FF0000"/>
                </a:solidFill>
              </a:rPr>
              <a:t>: Graph-based classification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Majority over super-pixel regions</a:t>
            </a:r>
          </a:p>
          <a:p>
            <a:pPr lvl="1"/>
            <a:r>
              <a:rPr lang="en-US" altLang="zh-CN" dirty="0" smtClean="0"/>
              <a:t>CRF over </a:t>
            </a:r>
            <a:r>
              <a:rPr lang="en-US" altLang="zh-CN" dirty="0" err="1" smtClean="0"/>
              <a:t>superpixels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Optimal cover of purity tree</a:t>
            </a:r>
          </a:p>
          <a:p>
            <a:r>
              <a:rPr lang="en-US" altLang="zh-CN" dirty="0" smtClean="0"/>
              <a:t>Experimental Results</a:t>
            </a:r>
            <a:endParaRPr lang="en-US" altLang="zh-CN" dirty="0"/>
          </a:p>
          <a:p>
            <a:r>
              <a:rPr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5016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Superpixel</a:t>
            </a:r>
            <a:r>
              <a:rPr lang="en-US" altLang="zh-CN" dirty="0" smtClean="0"/>
              <a:t> methods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261242" y="2929052"/>
            <a:ext cx="1529180" cy="95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9626" y="1855009"/>
            <a:ext cx="1529180" cy="95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based method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9626" y="4302788"/>
            <a:ext cx="1529180" cy="95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based method</a:t>
            </a:r>
          </a:p>
        </p:txBody>
      </p:sp>
      <p:sp>
        <p:nvSpPr>
          <p:cNvPr id="8" name="Right Arrow 7"/>
          <p:cNvSpPr/>
          <p:nvPr/>
        </p:nvSpPr>
        <p:spPr>
          <a:xfrm rot="18978844">
            <a:off x="2558614" y="2838078"/>
            <a:ext cx="978408" cy="220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ight Arrow 8"/>
          <p:cNvSpPr/>
          <p:nvPr/>
        </p:nvSpPr>
        <p:spPr>
          <a:xfrm rot="2849329">
            <a:off x="2445933" y="3863994"/>
            <a:ext cx="1351932" cy="252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5669035" y="1732072"/>
            <a:ext cx="3320220" cy="42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based </a:t>
            </a:r>
          </a:p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Felzenszwalb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i="1" dirty="0" smtClean="0">
                <a:solidFill>
                  <a:srgbClr val="FF0000"/>
                </a:solidFill>
              </a:rPr>
              <a:t> </a:t>
            </a:r>
            <a:endParaRPr lang="en-US" altLang="zh-CN" i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9035" y="2262739"/>
            <a:ext cx="3320220" cy="42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Ncut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(normalized cut)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Shi 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69035" y="2839724"/>
            <a:ext cx="3320220" cy="42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lattice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Moore 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92475" y="3434458"/>
            <a:ext cx="3320220" cy="42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Entropy based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Liu 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</a:p>
        </p:txBody>
      </p:sp>
      <p:sp>
        <p:nvSpPr>
          <p:cNvPr id="14" name="Right Arrow 13"/>
          <p:cNvSpPr/>
          <p:nvPr/>
        </p:nvSpPr>
        <p:spPr>
          <a:xfrm rot="19468926">
            <a:off x="4715343" y="2046209"/>
            <a:ext cx="1034348" cy="231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ight Arrow 14"/>
          <p:cNvSpPr/>
          <p:nvPr/>
        </p:nvSpPr>
        <p:spPr>
          <a:xfrm rot="581907">
            <a:off x="4747535" y="2369230"/>
            <a:ext cx="1034348" cy="231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ight Arrow 15"/>
          <p:cNvSpPr/>
          <p:nvPr/>
        </p:nvSpPr>
        <p:spPr>
          <a:xfrm rot="2284352">
            <a:off x="4731440" y="2560191"/>
            <a:ext cx="1137049" cy="292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ight Arrow 16"/>
          <p:cNvSpPr/>
          <p:nvPr/>
        </p:nvSpPr>
        <p:spPr>
          <a:xfrm rot="2974916">
            <a:off x="4463316" y="2840124"/>
            <a:ext cx="1575667" cy="247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/>
          <p:cNvSpPr/>
          <p:nvPr/>
        </p:nvSpPr>
        <p:spPr>
          <a:xfrm>
            <a:off x="5669035" y="4217299"/>
            <a:ext cx="3320220" cy="42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Watersheds 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Vincent 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i="1" dirty="0" smtClean="0"/>
              <a:t> </a:t>
            </a:r>
            <a:endParaRPr lang="en-US" altLang="zh-CN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69035" y="4783514"/>
            <a:ext cx="3320220" cy="42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shift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Comaniciu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69035" y="5305397"/>
            <a:ext cx="3320220" cy="42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shift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Vedaldi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69035" y="5827280"/>
            <a:ext cx="3320220" cy="42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urbopixels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Levinshtein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69035" y="6349163"/>
            <a:ext cx="3320220" cy="421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Achanta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</a:p>
        </p:txBody>
      </p:sp>
      <p:sp>
        <p:nvSpPr>
          <p:cNvPr id="23" name="Right Arrow 22"/>
          <p:cNvSpPr/>
          <p:nvPr/>
        </p:nvSpPr>
        <p:spPr>
          <a:xfrm rot="20478500">
            <a:off x="4706375" y="4507596"/>
            <a:ext cx="1034348" cy="231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Arrow 23"/>
          <p:cNvSpPr/>
          <p:nvPr/>
        </p:nvSpPr>
        <p:spPr>
          <a:xfrm rot="288323">
            <a:off x="4708273" y="4832976"/>
            <a:ext cx="1034348" cy="231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ight Arrow 24"/>
          <p:cNvSpPr/>
          <p:nvPr/>
        </p:nvSpPr>
        <p:spPr>
          <a:xfrm rot="1385284">
            <a:off x="4747534" y="5198624"/>
            <a:ext cx="1034348" cy="231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ight Arrow 25"/>
          <p:cNvSpPr/>
          <p:nvPr/>
        </p:nvSpPr>
        <p:spPr>
          <a:xfrm rot="2466105">
            <a:off x="4462511" y="5383497"/>
            <a:ext cx="1487645" cy="296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ight Arrow 26"/>
          <p:cNvSpPr/>
          <p:nvPr/>
        </p:nvSpPr>
        <p:spPr>
          <a:xfrm rot="3364443">
            <a:off x="4333988" y="5635652"/>
            <a:ext cx="1750248" cy="313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9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Superpixel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Pixel-wise prediction may cause noise,  we can avoid it by assigning a single label to local </a:t>
            </a:r>
            <a:r>
              <a:rPr lang="en-US" altLang="zh-CN" dirty="0"/>
              <a:t>regions of same color </a:t>
            </a:r>
            <a:r>
              <a:rPr lang="en-US" altLang="zh-CN" dirty="0" smtClean="0"/>
              <a:t>intensities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35" y="3172558"/>
            <a:ext cx="7496175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21322" y="6311900"/>
            <a:ext cx="343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Felzenszwalb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et al, </a:t>
            </a:r>
            <a:r>
              <a:rPr lang="en-US" altLang="zh-CN" dirty="0" smtClean="0"/>
              <a:t>ACM IJCV 2004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02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 smtClean="0"/>
              <a:t>Superpixel</a:t>
            </a:r>
            <a:r>
              <a:rPr lang="en-US" altLang="zh-CN" dirty="0" smtClean="0"/>
              <a:t> labeling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679218" cy="3748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29" y="6600825"/>
            <a:ext cx="27527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Majority over </a:t>
            </a:r>
            <a:r>
              <a:rPr lang="en-US" altLang="zh-CN" dirty="0" err="1" smtClean="0"/>
              <a:t>superpixel</a:t>
            </a:r>
            <a:r>
              <a:rPr lang="en-US" altLang="zh-CN" dirty="0" smtClean="0"/>
              <a:t> regions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781" y="1860795"/>
            <a:ext cx="7310438" cy="47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5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Background/Motivation</a:t>
            </a:r>
          </a:p>
          <a:p>
            <a:r>
              <a:rPr lang="en-US" altLang="zh-CN" dirty="0" err="1"/>
              <a:t>Multiscale</a:t>
            </a:r>
            <a:r>
              <a:rPr lang="en-US" altLang="zh-CN" dirty="0"/>
              <a:t> CNN for feature representation and initial classification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Postprocessing</a:t>
            </a:r>
            <a:r>
              <a:rPr lang="en-US" altLang="zh-CN" dirty="0" smtClean="0">
                <a:solidFill>
                  <a:srgbClr val="FF0000"/>
                </a:solidFill>
              </a:rPr>
              <a:t>: Graph-based classification</a:t>
            </a:r>
          </a:p>
          <a:p>
            <a:pPr lvl="1"/>
            <a:r>
              <a:rPr lang="en-US" altLang="zh-CN" dirty="0" smtClean="0"/>
              <a:t>Majority over super-pixel regions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CRF over </a:t>
            </a:r>
            <a:r>
              <a:rPr lang="en-US" altLang="zh-CN" dirty="0" err="1" smtClean="0">
                <a:solidFill>
                  <a:srgbClr val="FF0000"/>
                </a:solidFill>
              </a:rPr>
              <a:t>superpixels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Optimal cover of purity tree</a:t>
            </a:r>
          </a:p>
          <a:p>
            <a:r>
              <a:rPr lang="en-US" altLang="zh-CN" dirty="0" smtClean="0"/>
              <a:t>Experimental Results</a:t>
            </a:r>
            <a:endParaRPr lang="en-US" altLang="zh-CN" dirty="0"/>
          </a:p>
          <a:p>
            <a:r>
              <a:rPr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06991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CRF in image labeling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Let </a:t>
            </a:r>
            <a:r>
              <a:rPr lang="en-US" altLang="zh-CN" i="1" dirty="0" smtClean="0"/>
              <a:t>G = (S, E) </a:t>
            </a:r>
            <a:r>
              <a:rPr lang="en-US" altLang="zh-CN" dirty="0" smtClean="0"/>
              <a:t>be a graph, then </a:t>
            </a:r>
            <a:r>
              <a:rPr lang="en-US" altLang="zh-CN" i="1" dirty="0" smtClean="0"/>
              <a:t>(X, L) </a:t>
            </a:r>
            <a:r>
              <a:rPr lang="en-US" altLang="zh-CN" dirty="0" smtClean="0"/>
              <a:t>is said to be a Conditional Random Field (CRF) if, when conditioned on 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, the random variables   obey the Markov property with respect to the graph: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where </a:t>
            </a:r>
            <a:r>
              <a:rPr lang="en-US" altLang="zh-CN" i="1" dirty="0" smtClean="0"/>
              <a:t>S-{</a:t>
            </a:r>
            <a:r>
              <a:rPr lang="en-US" altLang="zh-CN" i="1" dirty="0" err="1" smtClean="0"/>
              <a:t>i</a:t>
            </a:r>
            <a:r>
              <a:rPr lang="en-US" altLang="zh-CN" i="1" dirty="0" smtClean="0"/>
              <a:t>} </a:t>
            </a:r>
            <a:r>
              <a:rPr lang="en-US" altLang="zh-CN" dirty="0" smtClean="0"/>
              <a:t>is the set of all sites in the graph except the site </a:t>
            </a:r>
            <a:r>
              <a:rPr lang="en-US" altLang="zh-CN" i="1" dirty="0" err="1" smtClean="0"/>
              <a:t>i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Ni</a:t>
            </a:r>
            <a:r>
              <a:rPr lang="en-US" altLang="zh-CN" dirty="0" smtClean="0"/>
              <a:t> is the set of neighbors of the site </a:t>
            </a:r>
            <a:r>
              <a:rPr lang="en-US" altLang="zh-CN" i="1" dirty="0" err="1" smtClean="0"/>
              <a:t>i</a:t>
            </a:r>
            <a:r>
              <a:rPr lang="en-US" altLang="zh-CN" dirty="0" smtClean="0"/>
              <a:t> in G.</a:t>
            </a:r>
            <a:endParaRPr lang="zh-CN" alt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828152"/>
              </p:ext>
            </p:extLst>
          </p:nvPr>
        </p:nvGraphicFramePr>
        <p:xfrm>
          <a:off x="1776046" y="3544094"/>
          <a:ext cx="330199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公式" r:id="rId4" imgW="1739880" imgH="241200" progId="Equation.3">
                  <p:embed/>
                </p:oleObj>
              </mc:Choice>
              <mc:Fallback>
                <p:oleObj name="公式" r:id="rId4" imgW="1739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046" y="3544094"/>
                        <a:ext cx="3301996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756870"/>
              </p:ext>
            </p:extLst>
          </p:nvPr>
        </p:nvGraphicFramePr>
        <p:xfrm>
          <a:off x="7455877" y="3599161"/>
          <a:ext cx="25209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6" imgW="1371600" imgH="241200" progId="Equation.3">
                  <p:embed/>
                </p:oleObj>
              </mc:Choice>
              <mc:Fallback>
                <p:oleObj name="Equation" r:id="rId6" imgW="1371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5877" y="3599161"/>
                        <a:ext cx="252095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82354" y="309489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MRF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14376" y="31072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CRF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55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CRF over </a:t>
            </a:r>
            <a:r>
              <a:rPr lang="en-US" altLang="zh-CN" dirty="0" err="1" smtClean="0"/>
              <a:t>superpixel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Superpixl</a:t>
            </a:r>
            <a:r>
              <a:rPr lang="en-US" altLang="zh-CN" dirty="0" smtClean="0"/>
              <a:t> strategy only gives a local assignment, not involve a global understanding of the scene</a:t>
            </a:r>
          </a:p>
          <a:p>
            <a:r>
              <a:rPr lang="en-US" altLang="zh-CN" dirty="0" smtClean="0"/>
              <a:t>This paper use a </a:t>
            </a:r>
            <a:r>
              <a:rPr lang="en-US" altLang="zh-CN" dirty="0"/>
              <a:t>CRF to </a:t>
            </a:r>
            <a:r>
              <a:rPr lang="en-US" altLang="zh-CN" dirty="0" smtClean="0"/>
              <a:t>impose consistency </a:t>
            </a:r>
            <a:r>
              <a:rPr lang="en-US" altLang="zh-CN" dirty="0"/>
              <a:t>and </a:t>
            </a:r>
            <a:r>
              <a:rPr lang="en-US" altLang="zh-CN" dirty="0" smtClean="0"/>
              <a:t>coherency</a:t>
            </a:r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43" y="3663156"/>
            <a:ext cx="3609975" cy="67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236" y="4497968"/>
            <a:ext cx="3295650" cy="514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4497968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where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572" y="5127915"/>
            <a:ext cx="32956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5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Background/Motivation</a:t>
            </a:r>
            <a:endParaRPr lang="en-US" altLang="zh-CN" dirty="0" smtClean="0"/>
          </a:p>
          <a:p>
            <a:r>
              <a:rPr lang="en-US" altLang="zh-CN" dirty="0" err="1" smtClean="0"/>
              <a:t>Multiscale</a:t>
            </a:r>
            <a:r>
              <a:rPr lang="en-US" altLang="zh-CN" dirty="0"/>
              <a:t> </a:t>
            </a:r>
            <a:r>
              <a:rPr lang="en-US" altLang="zh-CN" dirty="0" smtClean="0"/>
              <a:t>CNN for feature representation and initial classification</a:t>
            </a:r>
          </a:p>
          <a:p>
            <a:r>
              <a:rPr lang="en-US" altLang="zh-CN" dirty="0" err="1" smtClean="0"/>
              <a:t>Postprocessing</a:t>
            </a:r>
            <a:r>
              <a:rPr lang="en-US" altLang="zh-CN" dirty="0" smtClean="0"/>
              <a:t>: Graph-based classification</a:t>
            </a:r>
          </a:p>
          <a:p>
            <a:pPr lvl="1"/>
            <a:r>
              <a:rPr lang="en-US" altLang="zh-CN" dirty="0" smtClean="0"/>
              <a:t>Majority over super-pixel regions</a:t>
            </a:r>
          </a:p>
          <a:p>
            <a:pPr lvl="1"/>
            <a:r>
              <a:rPr lang="en-US" altLang="zh-CN" dirty="0" smtClean="0"/>
              <a:t>CRF </a:t>
            </a:r>
            <a:r>
              <a:rPr lang="en-US" altLang="zh-CN" dirty="0" smtClean="0"/>
              <a:t>over </a:t>
            </a:r>
            <a:r>
              <a:rPr lang="en-US" altLang="zh-CN" dirty="0" err="1" smtClean="0"/>
              <a:t>superpixels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Optimal cover of purity tree</a:t>
            </a:r>
          </a:p>
          <a:p>
            <a:r>
              <a:rPr lang="en-US" altLang="zh-CN" dirty="0" smtClean="0"/>
              <a:t>Experimental Results</a:t>
            </a:r>
            <a:endParaRPr lang="en-US" altLang="zh-CN" dirty="0"/>
          </a:p>
          <a:p>
            <a:r>
              <a:rPr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1386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CRF over </a:t>
            </a:r>
            <a:r>
              <a:rPr lang="en-US" altLang="zh-CN" dirty="0" err="1" smtClean="0"/>
              <a:t>superpixels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306149"/>
            <a:ext cx="109823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72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Background/Motivation</a:t>
            </a:r>
          </a:p>
          <a:p>
            <a:r>
              <a:rPr lang="en-US" altLang="zh-CN" dirty="0" err="1"/>
              <a:t>Multiscale</a:t>
            </a:r>
            <a:r>
              <a:rPr lang="en-US" altLang="zh-CN" dirty="0"/>
              <a:t> CNN for feature representation and initial classification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Postprocessing</a:t>
            </a:r>
            <a:r>
              <a:rPr lang="en-US" altLang="zh-CN" dirty="0" smtClean="0">
                <a:solidFill>
                  <a:srgbClr val="FF0000"/>
                </a:solidFill>
              </a:rPr>
              <a:t>: Graph-based classification</a:t>
            </a:r>
          </a:p>
          <a:p>
            <a:pPr lvl="1"/>
            <a:r>
              <a:rPr lang="en-US" altLang="zh-CN" dirty="0" smtClean="0"/>
              <a:t>Majority over super-pixel regions</a:t>
            </a:r>
          </a:p>
          <a:p>
            <a:pPr lvl="1"/>
            <a:r>
              <a:rPr lang="en-US" altLang="zh-CN" dirty="0" smtClean="0"/>
              <a:t>CRF over </a:t>
            </a:r>
            <a:r>
              <a:rPr lang="en-US" altLang="zh-CN" dirty="0" err="1" smtClean="0"/>
              <a:t>superpixels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Optimal cover of purity tree</a:t>
            </a:r>
          </a:p>
          <a:p>
            <a:r>
              <a:rPr lang="en-US" altLang="zh-CN" dirty="0" smtClean="0"/>
              <a:t>Experimental Results</a:t>
            </a:r>
            <a:endParaRPr lang="en-US" altLang="zh-CN" dirty="0"/>
          </a:p>
          <a:p>
            <a:r>
              <a:rPr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2837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Why optimal cover of purity tree 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observation level </a:t>
            </a:r>
            <a:r>
              <a:rPr lang="en-US" altLang="zh-CN" dirty="0" smtClean="0"/>
              <a:t>problem: </a:t>
            </a:r>
            <a:r>
              <a:rPr lang="en-US" altLang="zh-CN" dirty="0"/>
              <a:t>An object, or </a:t>
            </a:r>
            <a:r>
              <a:rPr lang="en-US" altLang="zh-CN" dirty="0" smtClean="0"/>
              <a:t>object part</a:t>
            </a:r>
            <a:r>
              <a:rPr lang="en-US" altLang="zh-CN" dirty="0"/>
              <a:t>, can be easily classified once it is segmented at the </a:t>
            </a:r>
            <a:r>
              <a:rPr lang="en-US" altLang="zh-CN" dirty="0" smtClean="0"/>
              <a:t>right level.</a:t>
            </a:r>
          </a:p>
          <a:p>
            <a:r>
              <a:rPr lang="en-US" altLang="zh-CN" dirty="0" smtClean="0"/>
              <a:t>The </a:t>
            </a:r>
            <a:r>
              <a:rPr lang="en-US" altLang="zh-CN" dirty="0" smtClean="0"/>
              <a:t>previous two </a:t>
            </a:r>
            <a:r>
              <a:rPr lang="en-US" altLang="zh-CN" dirty="0" smtClean="0"/>
              <a:t>strategies </a:t>
            </a:r>
            <a:r>
              <a:rPr lang="en-US" altLang="zh-CN" dirty="0"/>
              <a:t>are based on an </a:t>
            </a:r>
            <a:r>
              <a:rPr lang="en-US" altLang="zh-CN" dirty="0" smtClean="0"/>
              <a:t>arbitrary segmentation </a:t>
            </a:r>
            <a:r>
              <a:rPr lang="en-US" altLang="zh-CN" dirty="0"/>
              <a:t>of the </a:t>
            </a:r>
            <a:r>
              <a:rPr lang="en-US" altLang="zh-CN" dirty="0" smtClean="0"/>
              <a:t>image</a:t>
            </a:r>
          </a:p>
          <a:p>
            <a:r>
              <a:rPr lang="en-US" altLang="zh-CN" dirty="0" smtClean="0"/>
              <a:t>The proposed optimal cover of purity tree can analyze </a:t>
            </a:r>
            <a:r>
              <a:rPr lang="en-US" altLang="zh-CN" dirty="0"/>
              <a:t>a </a:t>
            </a:r>
            <a:r>
              <a:rPr lang="en-US" altLang="zh-CN" dirty="0" smtClean="0"/>
              <a:t>family of </a:t>
            </a:r>
            <a:r>
              <a:rPr lang="en-US" altLang="zh-CN" dirty="0"/>
              <a:t>segmentations and automatically discover the </a:t>
            </a:r>
            <a:r>
              <a:rPr lang="en-US" altLang="zh-CN" dirty="0" smtClean="0"/>
              <a:t>best observation </a:t>
            </a:r>
            <a:r>
              <a:rPr lang="en-US" altLang="zh-CN" dirty="0"/>
              <a:t>level for each pixel in the </a:t>
            </a:r>
            <a:r>
              <a:rPr lang="en-US" altLang="zh-CN" dirty="0" smtClean="0"/>
              <a:t>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75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Hierarchical segmentations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Set of components can be very large, this paper adopt hierarchical segmentations to reduce the number of components for a pixel</a:t>
            </a:r>
          </a:p>
          <a:p>
            <a:r>
              <a:rPr lang="en-US" altLang="zh-CN" dirty="0" smtClean="0"/>
              <a:t>Hierarchical segmentations are generated by method described in [1],[2]</a:t>
            </a:r>
          </a:p>
          <a:p>
            <a:r>
              <a:rPr lang="en-US" altLang="zh-CN" dirty="0"/>
              <a:t>T</a:t>
            </a:r>
            <a:r>
              <a:rPr lang="en-US" altLang="zh-CN" dirty="0" smtClean="0"/>
              <a:t>ransform the output of any contour detector into a hierarchical region tree.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[1]. Contour Detection </a:t>
            </a:r>
            <a:r>
              <a:rPr lang="en-US" altLang="zh-CN" dirty="0"/>
              <a:t>and Hierarchical Image </a:t>
            </a:r>
            <a:r>
              <a:rPr lang="en-US" altLang="zh-CN" dirty="0" smtClean="0"/>
              <a:t>Segmentation</a:t>
            </a:r>
          </a:p>
          <a:p>
            <a:pPr marL="0" indent="0">
              <a:buNone/>
            </a:pPr>
            <a:r>
              <a:rPr lang="en-US" altLang="zh-CN" dirty="0" smtClean="0"/>
              <a:t>[2]. Geodesic Saliency of Watershed Contours and Hierarchical Segmentation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471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Hierarchical segmentations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http://www.eecs.berkeley.edu/Research/Projects/CS/vision/grouping/files/175083_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14" y="2217341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eecs.berkeley.edu/Research/Projects/CS/vision/grouping/files/175083_11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57" y="2217341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9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Component cover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Represent the component cover with a tree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323" y="2315309"/>
            <a:ext cx="466725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280" y="3115469"/>
            <a:ext cx="34004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0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How to compute purity/Producing confidence cost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 smtClean="0"/>
                  <a:t>Object descriptors Represent component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/>
                  <a:t>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/>
                  <a:t>  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Define mapping  function: 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Associate </a:t>
                </a:r>
                <a:r>
                  <a:rPr lang="en-US" altLang="zh-CN" dirty="0"/>
                  <a:t>a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to </a:t>
                </a:r>
                <a:r>
                  <a:rPr lang="en-US" altLang="zh-CN" dirty="0" smtClean="0"/>
                  <a:t>the predicted pixel distribution with entropy </a:t>
                </a:r>
                <a:r>
                  <a:rPr lang="en-US" altLang="zh-CN" dirty="0" smtClean="0"/>
                  <a:t>(purity</a:t>
                </a:r>
                <a:r>
                  <a:rPr lang="en-US" altLang="zh-CN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41" y="2374488"/>
            <a:ext cx="5457825" cy="194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027" y="4866451"/>
            <a:ext cx="12573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Optimal Purity Cover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Optimal cover: </a:t>
                </a:r>
                <a:r>
                  <a:rPr lang="en-US" altLang="zh-CN" dirty="0"/>
                  <a:t>For each pixel (leaf)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, </a:t>
                </a:r>
                <a:r>
                  <a:rPr lang="en-US" altLang="zh-CN" dirty="0" smtClean="0"/>
                  <a:t>the optimal component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 smtClean="0"/>
                  <a:t> is </a:t>
                </a:r>
                <a:r>
                  <a:rPr lang="en-US" altLang="zh-CN" dirty="0"/>
                  <a:t>the one along the path </a:t>
                </a:r>
                <a:r>
                  <a:rPr lang="en-US" altLang="zh-CN" dirty="0" smtClean="0"/>
                  <a:t>between the </a:t>
                </a:r>
                <a:r>
                  <a:rPr lang="en-US" altLang="zh-CN" dirty="0"/>
                  <a:t>leaf and the root with minimal </a:t>
                </a:r>
                <a:r>
                  <a:rPr lang="en-US" altLang="zh-CN" dirty="0" smtClean="0"/>
                  <a:t>cost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 smtClean="0"/>
                  <a:t> (The cost is measured by purity (entropy) in this paper). The optimal cover </a:t>
                </a:r>
                <a:r>
                  <a:rPr lang="en-US" altLang="zh-CN" dirty="0"/>
                  <a:t>is the union of all these components.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323" y="2315309"/>
            <a:ext cx="466725" cy="28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824" y="3436692"/>
            <a:ext cx="54864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97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Optimal cover of purity tree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77" y="1510506"/>
            <a:ext cx="7762875" cy="498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889" y="6580858"/>
            <a:ext cx="27527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Proposed </a:t>
            </a:r>
            <a:r>
              <a:rPr lang="en-US" altLang="zh-CN" dirty="0" smtClean="0"/>
              <a:t>method revisit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2153444"/>
            <a:ext cx="11134725" cy="369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06" y="6428582"/>
            <a:ext cx="27527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</a:t>
            </a:r>
            <a:r>
              <a:rPr lang="en-US" altLang="zh-CN" dirty="0" smtClean="0"/>
              <a:t>parsing/labeling: </a:t>
            </a:r>
            <a:r>
              <a:rPr lang="en-US" altLang="zh-CN" dirty="0" smtClean="0"/>
              <a:t>definition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Scene parsing: labeling each pixel in the image with category of the object to which it belongs</a:t>
            </a:r>
          </a:p>
          <a:p>
            <a:r>
              <a:rPr lang="en-US" altLang="zh-CN" dirty="0" smtClean="0"/>
              <a:t>Scene parsing is one important step toward image understanding</a:t>
            </a:r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41" y="3261816"/>
            <a:ext cx="4433685" cy="3495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642" y="6499863"/>
            <a:ext cx="27527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Background/Motivation</a:t>
            </a:r>
          </a:p>
          <a:p>
            <a:r>
              <a:rPr lang="en-US" altLang="zh-CN" dirty="0" err="1"/>
              <a:t>Multiscale</a:t>
            </a:r>
            <a:r>
              <a:rPr lang="en-US" altLang="zh-CN" dirty="0"/>
              <a:t> CNN for feature representation and initial classification</a:t>
            </a:r>
          </a:p>
          <a:p>
            <a:r>
              <a:rPr lang="en-US" altLang="zh-CN" dirty="0" err="1" smtClean="0"/>
              <a:t>Postprocessing</a:t>
            </a:r>
            <a:r>
              <a:rPr lang="en-US" altLang="zh-CN" dirty="0" smtClean="0"/>
              <a:t>: Graph-based classification</a:t>
            </a:r>
          </a:p>
          <a:p>
            <a:pPr lvl="1"/>
            <a:r>
              <a:rPr lang="en-US" altLang="zh-CN" dirty="0" smtClean="0"/>
              <a:t>Majority over super-pixel regions</a:t>
            </a:r>
          </a:p>
          <a:p>
            <a:pPr lvl="1"/>
            <a:r>
              <a:rPr lang="en-US" altLang="zh-CN" dirty="0" smtClean="0"/>
              <a:t>CRF over </a:t>
            </a:r>
            <a:r>
              <a:rPr lang="en-US" altLang="zh-CN" dirty="0" err="1" smtClean="0"/>
              <a:t>superpixels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Optimal cover of purity tree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Experimental Results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111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parsing performance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3001" y="2544702"/>
            <a:ext cx="7229475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153" y="2175370"/>
            <a:ext cx="544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Stanford Background Dataset [Gould 1009]: 8 categories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9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parsing performance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5100" y="2697835"/>
            <a:ext cx="6781800" cy="2114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2385" y="2145323"/>
            <a:ext cx="418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SIFT Flow </a:t>
            </a:r>
            <a:r>
              <a:rPr lang="en-US" altLang="zh-CN" dirty="0" smtClean="0"/>
              <a:t>Dataset </a:t>
            </a:r>
            <a:r>
              <a:rPr lang="en-US" altLang="zh-CN" dirty="0"/>
              <a:t>[Liu 2009</a:t>
            </a:r>
            <a:r>
              <a:rPr lang="en-US" altLang="zh-CN" dirty="0" smtClean="0"/>
              <a:t>]: 33 categories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061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parsing performance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42" y="3110793"/>
            <a:ext cx="6972300" cy="1800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8323" y="2606524"/>
            <a:ext cx="457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Barcelona </a:t>
            </a:r>
            <a:r>
              <a:rPr lang="en-US" altLang="zh-CN" dirty="0" smtClean="0"/>
              <a:t>dataset </a:t>
            </a:r>
            <a:r>
              <a:rPr lang="en-US" altLang="zh-CN" dirty="0"/>
              <a:t>[</a:t>
            </a:r>
            <a:r>
              <a:rPr lang="en-US" altLang="zh-CN" dirty="0" err="1"/>
              <a:t>Tighe</a:t>
            </a:r>
            <a:r>
              <a:rPr lang="en-US" altLang="zh-CN" dirty="0"/>
              <a:t> 2010</a:t>
            </a:r>
            <a:r>
              <a:rPr lang="en-US" altLang="zh-CN" dirty="0" smtClean="0"/>
              <a:t>]: 170 categories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26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parsing: Stanford dataset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310481"/>
            <a:ext cx="63246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parsing: Stanford dataset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1862138"/>
            <a:ext cx="111537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22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parsing: SIFT flow dataset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3353" y="1825625"/>
            <a:ext cx="86652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7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parsing: SIFT flow dataset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690688"/>
            <a:ext cx="109823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11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parsing: real time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From url:</a:t>
            </a:r>
          </a:p>
          <a:p>
            <a:pPr marL="0" indent="0">
              <a:buNone/>
            </a:pPr>
            <a:r>
              <a:rPr lang="en-US" altLang="zh-CN" dirty="0" smtClean="0"/>
              <a:t>http://www.clement.farabet.net/research.html#parsing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286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Background/Motivation</a:t>
            </a:r>
          </a:p>
          <a:p>
            <a:r>
              <a:rPr lang="en-US" altLang="zh-CN" dirty="0" err="1"/>
              <a:t>Multiscale</a:t>
            </a:r>
            <a:r>
              <a:rPr lang="en-US" altLang="zh-CN" dirty="0"/>
              <a:t> CNN for feature representation and initial classification</a:t>
            </a:r>
          </a:p>
          <a:p>
            <a:r>
              <a:rPr lang="en-US" altLang="zh-CN" dirty="0" err="1" smtClean="0"/>
              <a:t>Postprocessing</a:t>
            </a:r>
            <a:r>
              <a:rPr lang="en-US" altLang="zh-CN" dirty="0" smtClean="0"/>
              <a:t>: Graph-based classification</a:t>
            </a:r>
          </a:p>
          <a:p>
            <a:pPr lvl="1"/>
            <a:r>
              <a:rPr lang="en-US" altLang="zh-CN" dirty="0" smtClean="0"/>
              <a:t>Majority over super-pixel regions</a:t>
            </a:r>
          </a:p>
          <a:p>
            <a:pPr lvl="1"/>
            <a:r>
              <a:rPr lang="en-US" altLang="zh-CN" dirty="0" smtClean="0"/>
              <a:t>CRF over </a:t>
            </a:r>
            <a:r>
              <a:rPr lang="en-US" altLang="zh-CN" dirty="0" err="1" smtClean="0"/>
              <a:t>superpixels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Optimal cover of purity tree</a:t>
            </a:r>
          </a:p>
          <a:p>
            <a:r>
              <a:rPr lang="en-US" altLang="zh-CN" dirty="0" smtClean="0"/>
              <a:t>Experimental Results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8734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Questions for scene parsing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produce a good internal representation of the visual </a:t>
            </a:r>
            <a:r>
              <a:rPr lang="en-US" altLang="zh-CN" dirty="0" smtClean="0"/>
              <a:t>information?</a:t>
            </a:r>
          </a:p>
          <a:p>
            <a:r>
              <a:rPr lang="en-US" altLang="zh-CN" dirty="0"/>
              <a:t>How to use contextual information to ensure the self-consistency of </a:t>
            </a:r>
            <a:r>
              <a:rPr lang="en-US" altLang="zh-CN" dirty="0" smtClean="0"/>
              <a:t>the interpretation </a:t>
            </a:r>
            <a:r>
              <a:rPr lang="en-US" altLang="zh-CN" dirty="0" smtClean="0"/>
              <a:t>?</a:t>
            </a:r>
          </a:p>
          <a:p>
            <a:r>
              <a:rPr lang="en-US" altLang="zh-CN" dirty="0" smtClean="0"/>
              <a:t>Or end-to-end scene parsing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9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Wide contextual window is critical to the quality of scene parsing</a:t>
            </a:r>
          </a:p>
          <a:p>
            <a:r>
              <a:rPr lang="en-US" altLang="zh-CN" dirty="0" smtClean="0"/>
              <a:t>When a wide context is used, </a:t>
            </a:r>
            <a:r>
              <a:rPr lang="en-US" altLang="zh-CN" dirty="0" err="1" smtClean="0"/>
              <a:t>postprocessing</a:t>
            </a:r>
            <a:r>
              <a:rPr lang="en-US" altLang="zh-CN" dirty="0" smtClean="0"/>
              <a:t> is greatly reduced</a:t>
            </a:r>
          </a:p>
        </p:txBody>
      </p:sp>
    </p:spTree>
    <p:extLst>
      <p:ext uri="{BB962C8B-B14F-4D97-AF65-F5344CB8AC3E}">
        <p14:creationId xmlns:p14="http://schemas.microsoft.com/office/powerpoint/2010/main" val="3819186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Highly </a:t>
            </a:r>
            <a:r>
              <a:rPr lang="en-US" altLang="zh-CN" dirty="0" smtClean="0"/>
              <a:t>complicated </a:t>
            </a:r>
            <a:r>
              <a:rPr lang="en-US" altLang="zh-CN" dirty="0" err="1" smtClean="0"/>
              <a:t>postprocessing</a:t>
            </a:r>
            <a:r>
              <a:rPr lang="en-US" altLang="zh-CN" dirty="0" smtClean="0"/>
              <a:t> </a:t>
            </a:r>
            <a:r>
              <a:rPr lang="en-US" altLang="zh-CN" dirty="0" smtClean="0"/>
              <a:t>schemes do not seem to improve the results significantly over simple schemes</a:t>
            </a:r>
          </a:p>
        </p:txBody>
      </p:sp>
    </p:spTree>
    <p:extLst>
      <p:ext uri="{BB962C8B-B14F-4D97-AF65-F5344CB8AC3E}">
        <p14:creationId xmlns:p14="http://schemas.microsoft.com/office/powerpoint/2010/main" val="3195221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proposed feed-forward pixel labeling system is dramatically faster</a:t>
            </a:r>
          </a:p>
        </p:txBody>
      </p:sp>
    </p:spTree>
    <p:extLst>
      <p:ext uri="{BB962C8B-B14F-4D97-AF65-F5344CB8AC3E}">
        <p14:creationId xmlns:p14="http://schemas.microsoft.com/office/powerpoint/2010/main" val="356133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		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96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Scene Parsing: conventional methods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Most scene parsing methods based on graph model</a:t>
            </a:r>
          </a:p>
          <a:p>
            <a:pPr lvl="1"/>
            <a:r>
              <a:rPr lang="en-US" altLang="zh-CN" dirty="0" err="1" smtClean="0"/>
              <a:t>Presegmentation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superpixels</a:t>
            </a:r>
            <a:r>
              <a:rPr lang="en-US" altLang="zh-CN" dirty="0" smtClean="0"/>
              <a:t>/segment candidates)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CRFs/MRFs ensure consistency of labeling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534" y="3164954"/>
            <a:ext cx="281139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5632" y="3172894"/>
            <a:ext cx="2819492" cy="281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8240832" y="3655230"/>
            <a:ext cx="947440" cy="1838848"/>
            <a:chOff x="7679847" y="4485752"/>
            <a:chExt cx="947440" cy="1838848"/>
          </a:xfrm>
        </p:grpSpPr>
        <p:sp>
          <p:nvSpPr>
            <p:cNvPr id="7" name="Rectangle 6"/>
            <p:cNvSpPr/>
            <p:nvPr/>
          </p:nvSpPr>
          <p:spPr>
            <a:xfrm>
              <a:off x="7679847" y="4742206"/>
              <a:ext cx="282884" cy="197484"/>
            </a:xfrm>
            <a:prstGeom prst="rect">
              <a:avLst/>
            </a:prstGeom>
            <a:solidFill>
              <a:srgbClr val="7AA34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679847" y="4978002"/>
              <a:ext cx="282884" cy="197484"/>
            </a:xfrm>
            <a:prstGeom prst="rect">
              <a:avLst/>
            </a:prstGeom>
            <a:solidFill>
              <a:srgbClr val="3E70B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679847" y="5211790"/>
              <a:ext cx="282884" cy="197484"/>
            </a:xfrm>
            <a:prstGeom prst="rect">
              <a:avLst/>
            </a:prstGeom>
            <a:solidFill>
              <a:srgbClr val="B8D08D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79847" y="5445088"/>
              <a:ext cx="282884" cy="19748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79847" y="5680825"/>
              <a:ext cx="282884" cy="197484"/>
            </a:xfrm>
            <a:prstGeom prst="rect">
              <a:avLst/>
            </a:prstGeom>
            <a:solidFill>
              <a:srgbClr val="A87FA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79847" y="6127116"/>
              <a:ext cx="282884" cy="197484"/>
            </a:xfrm>
            <a:prstGeom prst="rect">
              <a:avLst/>
            </a:prstGeom>
            <a:solidFill>
              <a:srgbClr val="5C5C5C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18427" y="4724400"/>
              <a:ext cx="3896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tree</a:t>
              </a:r>
              <a:endParaRPr 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21765" y="4950210"/>
              <a:ext cx="3642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sky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1765" y="5171426"/>
              <a:ext cx="4283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road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18747" y="5414794"/>
              <a:ext cx="4324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field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1765" y="5650778"/>
              <a:ext cx="3412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car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29660" y="6075408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unlabeled</a:t>
              </a:r>
              <a:endParaRPr lang="en-US" sz="10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80608" y="5909149"/>
              <a:ext cx="282884" cy="197484"/>
            </a:xfrm>
            <a:prstGeom prst="rect">
              <a:avLst/>
            </a:prstGeom>
            <a:solidFill>
              <a:srgbClr val="EC4214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24800" y="5878420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building</a:t>
              </a:r>
              <a:endParaRPr lang="en-US" sz="10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79958" y="4513606"/>
              <a:ext cx="282884" cy="197484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13514" y="4485752"/>
              <a:ext cx="5982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window</a:t>
              </a:r>
              <a:endParaRPr lang="en-US" sz="10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35838" y="6394368"/>
            <a:ext cx="626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http://people.csail.mit.edu/celiu/pdfs/LabelTransferTPAMI.pdf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	Proposed method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Scene Parsing </a:t>
            </a:r>
            <a:r>
              <a:rPr lang="en-US" altLang="zh-CN" dirty="0" smtClean="0"/>
              <a:t>Architecture </a:t>
            </a:r>
            <a:r>
              <a:rPr lang="en-US" altLang="zh-CN" dirty="0"/>
              <a:t>of this system relies on two </a:t>
            </a:r>
            <a:r>
              <a:rPr lang="en-US" altLang="zh-CN" dirty="0" smtClean="0"/>
              <a:t>main components</a:t>
            </a:r>
          </a:p>
          <a:p>
            <a:r>
              <a:rPr lang="en-US" altLang="zh-CN" dirty="0" err="1" smtClean="0"/>
              <a:t>Multiscale</a:t>
            </a:r>
            <a:r>
              <a:rPr lang="en-US" altLang="zh-CN" dirty="0" smtClean="0"/>
              <a:t> deep feature representation</a:t>
            </a:r>
          </a:p>
          <a:p>
            <a:r>
              <a:rPr lang="en-US" altLang="zh-CN" dirty="0" smtClean="0"/>
              <a:t>Graph model based classification</a:t>
            </a:r>
          </a:p>
          <a:p>
            <a:pPr lvl="1"/>
            <a:r>
              <a:rPr lang="en-US" altLang="zh-CN" dirty="0" err="1" smtClean="0"/>
              <a:t>Superpixels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CRF </a:t>
            </a:r>
            <a:r>
              <a:rPr lang="en-US" altLang="zh-CN" dirty="0" smtClean="0"/>
              <a:t>over </a:t>
            </a:r>
            <a:r>
              <a:rPr lang="en-US" altLang="zh-CN" dirty="0" err="1" smtClean="0"/>
              <a:t>superpixels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Multilevel cut with purity tree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05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Proposed method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2153444"/>
            <a:ext cx="11134725" cy="369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06" y="6428582"/>
            <a:ext cx="2752725" cy="25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7507" y="574877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CRF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3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Background/Motivation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Multiscale</a:t>
            </a:r>
            <a:r>
              <a:rPr lang="en-US" altLang="zh-CN" dirty="0">
                <a:solidFill>
                  <a:srgbClr val="FF0000"/>
                </a:solidFill>
              </a:rPr>
              <a:t> CNN for feature representation and initial classification</a:t>
            </a:r>
          </a:p>
          <a:p>
            <a:r>
              <a:rPr lang="en-US" altLang="zh-CN" dirty="0" err="1" smtClean="0"/>
              <a:t>Postprocessing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stratigies</a:t>
            </a:r>
            <a:r>
              <a:rPr lang="en-US" altLang="zh-CN" dirty="0" smtClean="0"/>
              <a:t>: Graph-based classification</a:t>
            </a:r>
          </a:p>
          <a:p>
            <a:pPr lvl="1"/>
            <a:r>
              <a:rPr lang="en-US" altLang="zh-CN" dirty="0" smtClean="0"/>
              <a:t>Majority over super-pixel regions</a:t>
            </a:r>
          </a:p>
          <a:p>
            <a:pPr lvl="1"/>
            <a:r>
              <a:rPr lang="en-US" altLang="zh-CN" dirty="0" smtClean="0"/>
              <a:t>CRF over </a:t>
            </a:r>
            <a:r>
              <a:rPr lang="en-US" altLang="zh-CN" dirty="0" err="1" smtClean="0"/>
              <a:t>superpixels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Optimal cover of purity tree</a:t>
            </a:r>
          </a:p>
          <a:p>
            <a:r>
              <a:rPr lang="en-US" altLang="zh-CN" dirty="0" smtClean="0"/>
              <a:t>Experimental Results</a:t>
            </a:r>
            <a:endParaRPr lang="en-US" altLang="zh-CN" dirty="0"/>
          </a:p>
          <a:p>
            <a:r>
              <a:rPr lang="en-US" altLang="zh-CN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13095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Multiscale</a:t>
            </a:r>
            <a:r>
              <a:rPr lang="en-US" altLang="zh-CN" dirty="0" smtClean="0"/>
              <a:t> feature representation for scene parsing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Good </a:t>
            </a:r>
            <a:r>
              <a:rPr lang="en-US" altLang="zh-CN" dirty="0" err="1" smtClean="0"/>
              <a:t>internel</a:t>
            </a:r>
            <a:r>
              <a:rPr lang="en-US" altLang="zh-CN" dirty="0" smtClean="0"/>
              <a:t> representations are hierarchical</a:t>
            </a:r>
          </a:p>
          <a:p>
            <a:r>
              <a:rPr lang="en-US" altLang="zh-CN" dirty="0" smtClean="0"/>
              <a:t>CNNs are capable to learn such hierarchies of features</a:t>
            </a:r>
          </a:p>
          <a:p>
            <a:r>
              <a:rPr lang="en-US" altLang="zh-CN" dirty="0" err="1" smtClean="0"/>
              <a:t>Multiscale</a:t>
            </a:r>
            <a:r>
              <a:rPr lang="en-US" altLang="zh-CN" dirty="0" smtClean="0"/>
              <a:t> strategy is adopted to combine short-range and long-range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20" y="4108571"/>
            <a:ext cx="2476500" cy="1857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66693" y="4448906"/>
            <a:ext cx="263769" cy="351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370" y="4108570"/>
            <a:ext cx="2476500" cy="1857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191" y="6428582"/>
            <a:ext cx="2752725" cy="2571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020908" y="4237892"/>
            <a:ext cx="492368" cy="650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48" y="4085120"/>
            <a:ext cx="2476500" cy="18573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12475" y="4536828"/>
            <a:ext cx="52753" cy="211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09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2030</Words>
  <Application>Microsoft Office PowerPoint</Application>
  <PresentationFormat>Widescreen</PresentationFormat>
  <Paragraphs>289</Paragraphs>
  <Slides>43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宋体</vt:lpstr>
      <vt:lpstr>Arial</vt:lpstr>
      <vt:lpstr>Calibri</vt:lpstr>
      <vt:lpstr>Calibri Light</vt:lpstr>
      <vt:lpstr>Cambria Math</vt:lpstr>
      <vt:lpstr>Times New Roman</vt:lpstr>
      <vt:lpstr>Office Theme</vt:lpstr>
      <vt:lpstr>公式</vt:lpstr>
      <vt:lpstr>Equation</vt:lpstr>
      <vt:lpstr>Learning Hierarchical Features for Scene Labeling</vt:lpstr>
      <vt:lpstr>Outline</vt:lpstr>
      <vt:lpstr>Scene parsing/labeling: definition</vt:lpstr>
      <vt:lpstr>Questions for scene parsing</vt:lpstr>
      <vt:lpstr>Scene Parsing: conventional methods</vt:lpstr>
      <vt:lpstr> Proposed method</vt:lpstr>
      <vt:lpstr>Proposed method</vt:lpstr>
      <vt:lpstr>Outline</vt:lpstr>
      <vt:lpstr>Multiscale feature representation for scene parsing</vt:lpstr>
      <vt:lpstr>Multiscale CNN for scene parsing</vt:lpstr>
      <vt:lpstr>Multiscale CNN for feature representation</vt:lpstr>
      <vt:lpstr>Outline</vt:lpstr>
      <vt:lpstr>Superpixel methods</vt:lpstr>
      <vt:lpstr>Superpixel</vt:lpstr>
      <vt:lpstr>Superpixel labeling</vt:lpstr>
      <vt:lpstr>Majority over superpixel regions </vt:lpstr>
      <vt:lpstr>Outline</vt:lpstr>
      <vt:lpstr>CRF in image labeling</vt:lpstr>
      <vt:lpstr>CRF over superpixel</vt:lpstr>
      <vt:lpstr>CRF over superpixels</vt:lpstr>
      <vt:lpstr>Outline</vt:lpstr>
      <vt:lpstr>Why optimal cover of purity tree  </vt:lpstr>
      <vt:lpstr>Hierarchical segmentations</vt:lpstr>
      <vt:lpstr>Hierarchical segmentations</vt:lpstr>
      <vt:lpstr>Component cover</vt:lpstr>
      <vt:lpstr>How to compute purity/Producing confidence cost</vt:lpstr>
      <vt:lpstr>Optimal Purity Cover</vt:lpstr>
      <vt:lpstr>Optimal cover of purity tree</vt:lpstr>
      <vt:lpstr>Proposed method revisit</vt:lpstr>
      <vt:lpstr>Outline</vt:lpstr>
      <vt:lpstr>Scene parsing performance</vt:lpstr>
      <vt:lpstr>Scene parsing performance</vt:lpstr>
      <vt:lpstr>Scene parsing performance</vt:lpstr>
      <vt:lpstr>Scene parsing: Stanford dataset</vt:lpstr>
      <vt:lpstr>Scene parsing: Stanford dataset</vt:lpstr>
      <vt:lpstr>Scene parsing: SIFT flow dataset</vt:lpstr>
      <vt:lpstr>Scene parsing: SIFT flow dataset</vt:lpstr>
      <vt:lpstr>Scene parsing: real time</vt:lpstr>
      <vt:lpstr>Outline</vt:lpstr>
      <vt:lpstr>Discussion</vt:lpstr>
      <vt:lpstr>Discussion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Hierarchical Features for Scene Labeling</dc:title>
  <dc:creator>kosko</dc:creator>
  <cp:lastModifiedBy>kosko</cp:lastModifiedBy>
  <cp:revision>66</cp:revision>
  <dcterms:created xsi:type="dcterms:W3CDTF">2016-03-20T03:46:06Z</dcterms:created>
  <dcterms:modified xsi:type="dcterms:W3CDTF">2016-03-21T14:56:56Z</dcterms:modified>
</cp:coreProperties>
</file>